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exandria" panose="020B0604020202020204" charset="-78"/>
      <p:regular r:id="rId13"/>
    </p:embeddedFont>
    <p:embeddedFont>
      <p:font typeface="Nobile" panose="020B0604020202020204" charset="0"/>
      <p:regular r:id="rId1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84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764744"/>
            <a:ext cx="7556421" cy="1425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Entendiendo</a:t>
            </a: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PBIP en Power BI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530084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La nueva forma de trabajar con proyectos</a:t>
            </a:r>
            <a:endParaRPr lang="en-US" sz="615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767411-22BD-5D44-7B7E-103A2BF22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781" y="7419862"/>
            <a:ext cx="2194559" cy="8097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0094" y="758547"/>
            <a:ext cx="7643813" cy="13394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PBIP lleva Power BI al siguiente nivel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50094" y="2419469"/>
            <a:ext cx="7643813" cy="2827972"/>
          </a:xfrm>
          <a:prstGeom prst="roundRect">
            <a:avLst>
              <a:gd name="adj" fmla="val 3183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5" name="Shape 2"/>
          <p:cNvSpPr/>
          <p:nvPr/>
        </p:nvSpPr>
        <p:spPr>
          <a:xfrm>
            <a:off x="757714" y="2427089"/>
            <a:ext cx="3814286" cy="1577816"/>
          </a:xfrm>
          <a:prstGeom prst="roundRect">
            <a:avLst>
              <a:gd name="adj" fmla="val 5705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Text 3"/>
          <p:cNvSpPr/>
          <p:nvPr/>
        </p:nvSpPr>
        <p:spPr>
          <a:xfrm>
            <a:off x="972026" y="2641402"/>
            <a:ext cx="2679025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Adopción gradual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972026" y="3104793"/>
            <a:ext cx="3385661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Empieza con proyectos no críticos para ganar experiencia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4572000" y="2427089"/>
            <a:ext cx="3814286" cy="1577816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9" name="Shape 6"/>
          <p:cNvSpPr/>
          <p:nvPr/>
        </p:nvSpPr>
        <p:spPr>
          <a:xfrm>
            <a:off x="4572000" y="2427089"/>
            <a:ext cx="30480" cy="1577816"/>
          </a:xfrm>
          <a:prstGeom prst="roundRect">
            <a:avLst>
              <a:gd name="adj" fmla="val 295331"/>
            </a:avLst>
          </a:prstGeom>
          <a:solidFill>
            <a:srgbClr val="346DF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Text 7"/>
          <p:cNvSpPr/>
          <p:nvPr/>
        </p:nvSpPr>
        <p:spPr>
          <a:xfrm>
            <a:off x="4786313" y="2641402"/>
            <a:ext cx="2692003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Formación continua</a:t>
            </a:r>
            <a:endParaRPr lang="en-US" sz="2100" dirty="0"/>
          </a:p>
        </p:txBody>
      </p:sp>
      <p:sp>
        <p:nvSpPr>
          <p:cNvPr id="11" name="Text 8"/>
          <p:cNvSpPr/>
          <p:nvPr/>
        </p:nvSpPr>
        <p:spPr>
          <a:xfrm>
            <a:off x="4786313" y="3104793"/>
            <a:ext cx="3385661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Capacita a tu equipo en las nuevas metodologías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57714" y="4004905"/>
            <a:ext cx="7628573" cy="1234916"/>
          </a:xfrm>
          <a:prstGeom prst="rect">
            <a:avLst/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3" name="Shape 10"/>
          <p:cNvSpPr/>
          <p:nvPr/>
        </p:nvSpPr>
        <p:spPr>
          <a:xfrm>
            <a:off x="757714" y="4004905"/>
            <a:ext cx="7628573" cy="30480"/>
          </a:xfrm>
          <a:prstGeom prst="roundRect">
            <a:avLst>
              <a:gd name="adj" fmla="val 295331"/>
            </a:avLst>
          </a:prstGeom>
          <a:solidFill>
            <a:srgbClr val="346DF3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4" name="Text 11"/>
          <p:cNvSpPr/>
          <p:nvPr/>
        </p:nvSpPr>
        <p:spPr>
          <a:xfrm>
            <a:off x="972026" y="4219218"/>
            <a:ext cx="2679025" cy="3348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Futuro integrado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972026" y="4682609"/>
            <a:ext cx="7199948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PBIP es el futuro de BI empresarial moderno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50094" y="5568910"/>
            <a:ext cx="3936802" cy="401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Recursos recomendados</a:t>
            </a:r>
            <a:endParaRPr lang="en-US" sz="2500" dirty="0"/>
          </a:p>
        </p:txBody>
      </p:sp>
      <p:sp>
        <p:nvSpPr>
          <p:cNvPr id="17" name="Text 14"/>
          <p:cNvSpPr/>
          <p:nvPr/>
        </p:nvSpPr>
        <p:spPr>
          <a:xfrm>
            <a:off x="742473" y="6635115"/>
            <a:ext cx="764381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Documentación oficial Microsoft Power BI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750094" y="7128034"/>
            <a:ext cx="7643813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Ejemplos prácticos en GitHub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8282" y="422910"/>
            <a:ext cx="5356265" cy="480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¿Por qué necesitamos PBIP?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38282" y="1287780"/>
            <a:ext cx="2479477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Limitaciones actuales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538282" y="1729859"/>
            <a:ext cx="6589395" cy="492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Los archivos PBIX tradicionales presentan desafíos significativos para equipos que buscan escalabilidad y colaboración eficiente.</a:t>
            </a:r>
            <a:endParaRPr lang="en-US" sz="12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82" y="2395061"/>
            <a:ext cx="6589395" cy="658939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510343" y="1307068"/>
            <a:ext cx="6589395" cy="993219"/>
          </a:xfrm>
          <a:prstGeom prst="roundRect">
            <a:avLst>
              <a:gd name="adj" fmla="val 650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Shape 4"/>
          <p:cNvSpPr/>
          <p:nvPr/>
        </p:nvSpPr>
        <p:spPr>
          <a:xfrm>
            <a:off x="7510343" y="1307068"/>
            <a:ext cx="91440" cy="993219"/>
          </a:xfrm>
          <a:prstGeom prst="roundRect">
            <a:avLst>
              <a:gd name="adj" fmla="val 70645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8" name="Text 5"/>
          <p:cNvSpPr/>
          <p:nvPr/>
        </p:nvSpPr>
        <p:spPr>
          <a:xfrm>
            <a:off x="7778353" y="1483638"/>
            <a:ext cx="1922502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Archivo monolítico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778353" y="1877616"/>
            <a:ext cx="6144816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Dificulta el trabajo en paralelo y la gestión de versiones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7510343" y="2453997"/>
            <a:ext cx="6589395" cy="993219"/>
          </a:xfrm>
          <a:prstGeom prst="roundRect">
            <a:avLst>
              <a:gd name="adj" fmla="val 650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1" name="Shape 8"/>
          <p:cNvSpPr/>
          <p:nvPr/>
        </p:nvSpPr>
        <p:spPr>
          <a:xfrm>
            <a:off x="7510343" y="2453997"/>
            <a:ext cx="91440" cy="993219"/>
          </a:xfrm>
          <a:prstGeom prst="roundRect">
            <a:avLst>
              <a:gd name="adj" fmla="val 70645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2" name="Text 9"/>
          <p:cNvSpPr/>
          <p:nvPr/>
        </p:nvSpPr>
        <p:spPr>
          <a:xfrm>
            <a:off x="7778353" y="2630567"/>
            <a:ext cx="2196703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Sin control de cambios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7778353" y="3024545"/>
            <a:ext cx="6144816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Imposible rastrear modificaciones específicas en el modelo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7510343" y="3600926"/>
            <a:ext cx="6589395" cy="993219"/>
          </a:xfrm>
          <a:prstGeom prst="roundRect">
            <a:avLst>
              <a:gd name="adj" fmla="val 6504"/>
            </a:avLst>
          </a:prstGeom>
          <a:solidFill>
            <a:srgbClr val="F9F9FF"/>
          </a:solidFill>
          <a:ln w="2286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5" name="Shape 12"/>
          <p:cNvSpPr/>
          <p:nvPr/>
        </p:nvSpPr>
        <p:spPr>
          <a:xfrm>
            <a:off x="7510343" y="3600926"/>
            <a:ext cx="91440" cy="993219"/>
          </a:xfrm>
          <a:prstGeom prst="roundRect">
            <a:avLst>
              <a:gd name="adj" fmla="val 70645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6" name="Text 13"/>
          <p:cNvSpPr/>
          <p:nvPr/>
        </p:nvSpPr>
        <p:spPr>
          <a:xfrm>
            <a:off x="7778353" y="3777496"/>
            <a:ext cx="2118717" cy="240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Colaboración limitada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7778353" y="4171474"/>
            <a:ext cx="6144816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Conflictos frecuentes cuando varios desarrolladores trabajan simultáneamente</a:t>
            </a:r>
            <a:endParaRPr lang="en-US" sz="12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9AFDF40B-BDD7-042B-099E-E2DFD6080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781" y="7419862"/>
            <a:ext cx="2194559" cy="8097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1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9113" y="591383"/>
            <a:ext cx="5376863" cy="672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¿Qué es PBIP?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6239113" y="1586032"/>
            <a:ext cx="7638574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Power BI Project (PBIP) transforma la gestión de proyectos mediante una estructura modular que separa claramente los componentes.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39113" y="2515910"/>
            <a:ext cx="3711773" cy="2794397"/>
          </a:xfrm>
          <a:prstGeom prst="roundRect">
            <a:avLst>
              <a:gd name="adj" fmla="val 3233"/>
            </a:avLst>
          </a:prstGeom>
          <a:solidFill>
            <a:srgbClr val="D2DDF9"/>
          </a:solidFill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6" name="Shape 3"/>
          <p:cNvSpPr/>
          <p:nvPr/>
        </p:nvSpPr>
        <p:spPr>
          <a:xfrm>
            <a:off x="6461760" y="2738557"/>
            <a:ext cx="645200" cy="645200"/>
          </a:xfrm>
          <a:prstGeom prst="roundRect">
            <a:avLst>
              <a:gd name="adj" fmla="val 14170932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163" y="2879646"/>
            <a:ext cx="290274" cy="36290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61760" y="3598783"/>
            <a:ext cx="3266480" cy="671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Formato basado en carpetas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6461760" y="4399717"/>
            <a:ext cx="3266480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Estructura organizada y legible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10165913" y="2515910"/>
            <a:ext cx="3711773" cy="2794397"/>
          </a:xfrm>
          <a:prstGeom prst="roundRect">
            <a:avLst>
              <a:gd name="adj" fmla="val 3233"/>
            </a:avLst>
          </a:prstGeom>
          <a:solidFill>
            <a:srgbClr val="D2DDF9"/>
          </a:solidFill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1" name="Shape 7"/>
          <p:cNvSpPr/>
          <p:nvPr/>
        </p:nvSpPr>
        <p:spPr>
          <a:xfrm>
            <a:off x="10388560" y="2738557"/>
            <a:ext cx="645200" cy="645200"/>
          </a:xfrm>
          <a:prstGeom prst="roundRect">
            <a:avLst>
              <a:gd name="adj" fmla="val 14170932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963" y="2879646"/>
            <a:ext cx="290274" cy="36290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0388560" y="3598783"/>
            <a:ext cx="3266480" cy="671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Separación de componentes</a:t>
            </a:r>
            <a:endParaRPr lang="en-US" sz="2100" dirty="0"/>
          </a:p>
        </p:txBody>
      </p:sp>
      <p:sp>
        <p:nvSpPr>
          <p:cNvPr id="14" name="Text 9"/>
          <p:cNvSpPr/>
          <p:nvPr/>
        </p:nvSpPr>
        <p:spPr>
          <a:xfrm>
            <a:off x="10388560" y="4399717"/>
            <a:ext cx="3266480" cy="6879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Reporte y modelo semántico independientes</a:t>
            </a:r>
            <a:endParaRPr lang="en-US" sz="1650" dirty="0"/>
          </a:p>
        </p:txBody>
      </p:sp>
      <p:sp>
        <p:nvSpPr>
          <p:cNvPr id="15" name="Shape 10"/>
          <p:cNvSpPr/>
          <p:nvPr/>
        </p:nvSpPr>
        <p:spPr>
          <a:xfrm>
            <a:off x="6239113" y="5525333"/>
            <a:ext cx="7638574" cy="2114431"/>
          </a:xfrm>
          <a:prstGeom prst="roundRect">
            <a:avLst>
              <a:gd name="adj" fmla="val 4272"/>
            </a:avLst>
          </a:prstGeom>
          <a:solidFill>
            <a:srgbClr val="D2DDF9"/>
          </a:solidFill>
          <a:ln w="7620">
            <a:solidFill>
              <a:srgbClr val="1B54DA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6" name="Shape 11"/>
          <p:cNvSpPr/>
          <p:nvPr/>
        </p:nvSpPr>
        <p:spPr>
          <a:xfrm>
            <a:off x="6461760" y="5747980"/>
            <a:ext cx="645200" cy="645200"/>
          </a:xfrm>
          <a:prstGeom prst="roundRect">
            <a:avLst>
              <a:gd name="adj" fmla="val 14170932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163" y="5889069"/>
            <a:ext cx="290274" cy="36290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461760" y="6608207"/>
            <a:ext cx="268843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Compatible con Git</a:t>
            </a:r>
            <a:endParaRPr lang="en-US" sz="2100" dirty="0"/>
          </a:p>
        </p:txBody>
      </p:sp>
      <p:sp>
        <p:nvSpPr>
          <p:cNvPr id="19" name="Text 13"/>
          <p:cNvSpPr/>
          <p:nvPr/>
        </p:nvSpPr>
        <p:spPr>
          <a:xfrm>
            <a:off x="6461760" y="7073146"/>
            <a:ext cx="7193280" cy="343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Control de versiones nativo</a:t>
            </a:r>
            <a:endParaRPr lang="en-US" sz="165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E533E20-0EE5-6F01-EC01-EBE20960A3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7781" y="7768708"/>
            <a:ext cx="2194559" cy="4608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92122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PBIX vs PBIP: Comparación clave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291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5" name="Text 3"/>
          <p:cNvSpPr/>
          <p:nvPr/>
        </p:nvSpPr>
        <p:spPr>
          <a:xfrm>
            <a:off x="1028343" y="3213854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Aspecto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940379" y="3213854"/>
            <a:ext cx="40983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PBIX Tradicional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499997" y="3213854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PBIP Moderno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9" name="Text 7"/>
          <p:cNvSpPr/>
          <p:nvPr/>
        </p:nvSpPr>
        <p:spPr>
          <a:xfrm>
            <a:off x="1028343" y="3864173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Estructura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4940379" y="3864173"/>
            <a:ext cx="40983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Archivo único monolítico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499997" y="3864173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Carpetas y ficheros modulares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3" name="Text 11"/>
          <p:cNvSpPr/>
          <p:nvPr/>
        </p:nvSpPr>
        <p:spPr>
          <a:xfrm>
            <a:off x="1028343" y="4514493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Versionado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4940379" y="4514493"/>
            <a:ext cx="40983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Control limitado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499997" y="4514493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Git nativo, cambios granulares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7" name="Text 15"/>
          <p:cNvSpPr/>
          <p:nvPr/>
        </p:nvSpPr>
        <p:spPr>
          <a:xfrm>
            <a:off x="1028343" y="5164812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Colaboración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4940379" y="5164812"/>
            <a:ext cx="40983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Conflictos frecuentes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499997" y="5164812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Trabajo paralelo sin conflictos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21" name="Text 19"/>
          <p:cNvSpPr/>
          <p:nvPr/>
        </p:nvSpPr>
        <p:spPr>
          <a:xfrm>
            <a:off x="1028343" y="5815132"/>
            <a:ext cx="34507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DevOps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4940379" y="5815132"/>
            <a:ext cx="40983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Integración compleja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499997" y="5815132"/>
            <a:ext cx="41021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CI/CD nativo</a:t>
            </a:r>
            <a:endParaRPr lang="en-US" sz="1750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30C45C1B-0011-87D2-E947-E788905F1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7781" y="7419862"/>
            <a:ext cx="2194559" cy="80973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7345" y="542806"/>
            <a:ext cx="6456164" cy="595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Estructura de ficheros PBIP</a:t>
            </a:r>
            <a:endParaRPr lang="en-US" sz="37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45" y="1424702"/>
            <a:ext cx="572095" cy="5720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7345" y="2235160"/>
            <a:ext cx="2383750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Carpeta _report</a:t>
            </a:r>
            <a:endParaRPr lang="en-US" sz="1850" dirty="0"/>
          </a:p>
        </p:txBody>
      </p:sp>
      <p:sp>
        <p:nvSpPr>
          <p:cNvPr id="6" name="Text 2"/>
          <p:cNvSpPr/>
          <p:nvPr/>
        </p:nvSpPr>
        <p:spPr>
          <a:xfrm>
            <a:off x="667345" y="2647474"/>
            <a:ext cx="7809309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Contiene todas las visualizaciones, diseño de páginas y elementos de experiencia de usuario. Permite trabajar en el aspecto visual sin afectar el modelo de datos.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45" y="3639145"/>
            <a:ext cx="572095" cy="5720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7345" y="4449604"/>
            <a:ext cx="2980253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Carpeta _semanticModel</a:t>
            </a:r>
            <a:endParaRPr lang="en-US" sz="1850" dirty="0"/>
          </a:p>
        </p:txBody>
      </p:sp>
      <p:sp>
        <p:nvSpPr>
          <p:cNvPr id="9" name="Text 4"/>
          <p:cNvSpPr/>
          <p:nvPr/>
        </p:nvSpPr>
        <p:spPr>
          <a:xfrm>
            <a:off x="667345" y="4861917"/>
            <a:ext cx="7809309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Incluye tablas, relaciones, medidas DAX y toda la lógica de negocio. Facilita el desarrollo del modelo independientemente del reporte.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45" y="5853589"/>
            <a:ext cx="572095" cy="57209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7345" y="6664047"/>
            <a:ext cx="2383750" cy="297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Archivo .gitignore</a:t>
            </a:r>
            <a:endParaRPr lang="en-US" sz="1850" dirty="0"/>
          </a:p>
        </p:txBody>
      </p:sp>
      <p:sp>
        <p:nvSpPr>
          <p:cNvPr id="12" name="Text 6"/>
          <p:cNvSpPr/>
          <p:nvPr/>
        </p:nvSpPr>
        <p:spPr>
          <a:xfrm>
            <a:off x="667345" y="7076361"/>
            <a:ext cx="7809309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Define qué ficheros excluir del control de versiones, optimizando la gestión del repositorio Git para proyectos Power BI.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0415" y="361831"/>
            <a:ext cx="4116586" cy="41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Lenguajes: TMSL vs TMDL</a:t>
            </a:r>
            <a:endParaRPr lang="en-US" sz="2550" dirty="0"/>
          </a:p>
        </p:txBody>
      </p:sp>
      <p:sp>
        <p:nvSpPr>
          <p:cNvPr id="3" name="Shape 1"/>
          <p:cNvSpPr/>
          <p:nvPr/>
        </p:nvSpPr>
        <p:spPr>
          <a:xfrm>
            <a:off x="460415" y="1118235"/>
            <a:ext cx="6694289" cy="1682948"/>
          </a:xfrm>
          <a:prstGeom prst="roundRect">
            <a:avLst>
              <a:gd name="adj" fmla="val 3284"/>
            </a:avLst>
          </a:prstGeom>
          <a:solidFill>
            <a:srgbClr val="F9F9FF"/>
          </a:solidFill>
          <a:ln w="1524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4" name="Text 2"/>
          <p:cNvSpPr/>
          <p:nvPr/>
        </p:nvSpPr>
        <p:spPr>
          <a:xfrm>
            <a:off x="607219" y="1265039"/>
            <a:ext cx="1644610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TMSL (Tradicional)</a:t>
            </a:r>
            <a:endParaRPr lang="en-US" sz="1250" dirty="0"/>
          </a:p>
        </p:txBody>
      </p:sp>
      <p:sp>
        <p:nvSpPr>
          <p:cNvPr id="5" name="Text 3"/>
          <p:cNvSpPr/>
          <p:nvPr/>
        </p:nvSpPr>
        <p:spPr>
          <a:xfrm>
            <a:off x="607219" y="1602105"/>
            <a:ext cx="6400681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Formato JSON complejo, menos legible para humanos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607219" y="1930956"/>
            <a:ext cx="6400681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Sintaxis verbosa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607219" y="2187416"/>
            <a:ext cx="6400681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Difícil de revisar cambios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607219" y="2443877"/>
            <a:ext cx="6400681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Menos intuitivo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2820710" y="2949178"/>
            <a:ext cx="1973580" cy="2466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5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PBIR vs Legacy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460415" y="3327440"/>
            <a:ext cx="6694289" cy="4210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1B54DA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PBIR:</a:t>
            </a: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Futuro de reportes versionables</a:t>
            </a:r>
            <a:r>
              <a:rPr lang="en-US" sz="1000" b="1" dirty="0">
                <a:solidFill>
                  <a:srgbClr val="80808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Legacy:</a:t>
            </a: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Compatibilidad con PBIX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7483316" y="1118235"/>
            <a:ext cx="6694289" cy="1667708"/>
          </a:xfrm>
          <a:prstGeom prst="roundRect">
            <a:avLst>
              <a:gd name="adj" fmla="val 3314"/>
            </a:avLst>
          </a:prstGeom>
          <a:solidFill>
            <a:srgbClr val="1B54DA"/>
          </a:solidFill>
          <a:ln w="7620">
            <a:solidFill>
              <a:srgbClr val="346DF3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2" name="Text 10"/>
          <p:cNvSpPr/>
          <p:nvPr/>
        </p:nvSpPr>
        <p:spPr>
          <a:xfrm>
            <a:off x="7622500" y="1257419"/>
            <a:ext cx="1644610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TMDL (Moderno)</a:t>
            </a:r>
            <a:endParaRPr lang="en-US" sz="1250" dirty="0"/>
          </a:p>
        </p:txBody>
      </p:sp>
      <p:sp>
        <p:nvSpPr>
          <p:cNvPr id="13" name="Text 11"/>
          <p:cNvSpPr/>
          <p:nvPr/>
        </p:nvSpPr>
        <p:spPr>
          <a:xfrm>
            <a:off x="7622500" y="1594485"/>
            <a:ext cx="6415921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Más legible, diseñado para colaboración</a:t>
            </a:r>
            <a:endParaRPr lang="en-US" sz="1000" dirty="0"/>
          </a:p>
        </p:txBody>
      </p:sp>
      <p:sp>
        <p:nvSpPr>
          <p:cNvPr id="14" name="Text 12"/>
          <p:cNvSpPr/>
          <p:nvPr/>
        </p:nvSpPr>
        <p:spPr>
          <a:xfrm>
            <a:off x="7622500" y="1923336"/>
            <a:ext cx="6415921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Sintaxis clara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7622500" y="2179796"/>
            <a:ext cx="6415921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Fácil revisión de código</a:t>
            </a:r>
            <a:endParaRPr lang="en-US" sz="1000" dirty="0"/>
          </a:p>
        </p:txBody>
      </p:sp>
      <p:sp>
        <p:nvSpPr>
          <p:cNvPr id="16" name="Text 14"/>
          <p:cNvSpPr/>
          <p:nvPr/>
        </p:nvSpPr>
        <p:spPr>
          <a:xfrm>
            <a:off x="7622500" y="2436257"/>
            <a:ext cx="6415921" cy="210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50"/>
              </a:lnSpc>
              <a:buSzPct val="100000"/>
              <a:buChar char="•"/>
            </a:pPr>
            <a:r>
              <a:rPr lang="en-US" sz="1000" dirty="0">
                <a:solidFill>
                  <a:srgbClr val="FFFFFF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Optimizado para equipos</a:t>
            </a:r>
            <a:endParaRPr lang="en-US" sz="100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306" y="2917507"/>
            <a:ext cx="6694289" cy="66942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8561"/>
            <a:ext cx="58903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Flujo de trabajo PBIP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91750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Guardar como PBIP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2634734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Convertir proyecto existente al nuevo formato modular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27838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3505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Integrar con Git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399561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Inicializar repositorio y configurar control de versiones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63927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4866084"/>
            <a:ext cx="287595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Colaborar en equipo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535650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Desarrollo paralelo sin conflictos entre desarrolladores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6000155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41074" y="6226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Automatizar CI/CD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641074" y="6717387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Despliegues automáticos y validación continua</a:t>
            </a:r>
            <a:endParaRPr lang="en-US" sz="175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8653724-6E61-BC41-F3D4-C1D91FE77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57781" y="7419862"/>
            <a:ext cx="2194559" cy="8097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0180" y="385167"/>
            <a:ext cx="5414843" cy="437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Consideraciones y casos de uso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0180" y="1190387"/>
            <a:ext cx="6654165" cy="1177766"/>
          </a:xfrm>
          <a:prstGeom prst="roundRect">
            <a:avLst>
              <a:gd name="adj" fmla="val 4995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s-E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98" y="1379815"/>
            <a:ext cx="218837" cy="17502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89052" y="1365409"/>
            <a:ext cx="1881664" cy="218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Limitaciones actuales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989052" y="1724263"/>
            <a:ext cx="6015276" cy="447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PBIP está en preview para algunas funciones. Evalúa cuidadosamente antes de migrar proyectos críticos de producción.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80" y="2525673"/>
            <a:ext cx="6654165" cy="66541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93675" y="1172885"/>
            <a:ext cx="2463641" cy="262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Casos ideales para PBIP</a:t>
            </a:r>
            <a:endParaRPr lang="en-US" sz="1650" dirty="0"/>
          </a:p>
        </p:txBody>
      </p:sp>
      <p:sp>
        <p:nvSpPr>
          <p:cNvPr id="9" name="Shape 5"/>
          <p:cNvSpPr/>
          <p:nvPr/>
        </p:nvSpPr>
        <p:spPr>
          <a:xfrm>
            <a:off x="7493675" y="1670090"/>
            <a:ext cx="70009" cy="70009"/>
          </a:xfrm>
          <a:prstGeom prst="roundRect">
            <a:avLst>
              <a:gd name="adj" fmla="val 653059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0" name="Text 6"/>
          <p:cNvSpPr/>
          <p:nvPr/>
        </p:nvSpPr>
        <p:spPr>
          <a:xfrm>
            <a:off x="7703701" y="1593056"/>
            <a:ext cx="6444139" cy="223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Equipos de BI que requieren colaboración avanzada</a:t>
            </a:r>
            <a:endParaRPr lang="en-US" sz="1100" dirty="0"/>
          </a:p>
        </p:txBody>
      </p:sp>
      <p:sp>
        <p:nvSpPr>
          <p:cNvPr id="11" name="Shape 7"/>
          <p:cNvSpPr/>
          <p:nvPr/>
        </p:nvSpPr>
        <p:spPr>
          <a:xfrm>
            <a:off x="7493675" y="2174081"/>
            <a:ext cx="70009" cy="70009"/>
          </a:xfrm>
          <a:prstGeom prst="roundRect">
            <a:avLst>
              <a:gd name="adj" fmla="val 653059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2" name="Text 8"/>
          <p:cNvSpPr/>
          <p:nvPr/>
        </p:nvSpPr>
        <p:spPr>
          <a:xfrm>
            <a:off x="7703701" y="2097048"/>
            <a:ext cx="6444139" cy="223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Modelos complejos que necesitan trazabilidad</a:t>
            </a:r>
            <a:endParaRPr lang="en-US" sz="1100" dirty="0"/>
          </a:p>
        </p:txBody>
      </p:sp>
      <p:sp>
        <p:nvSpPr>
          <p:cNvPr id="13" name="Shape 9"/>
          <p:cNvSpPr/>
          <p:nvPr/>
        </p:nvSpPr>
        <p:spPr>
          <a:xfrm>
            <a:off x="7493675" y="2678073"/>
            <a:ext cx="70009" cy="70009"/>
          </a:xfrm>
          <a:prstGeom prst="roundRect">
            <a:avLst>
              <a:gd name="adj" fmla="val 653059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4" name="Text 10"/>
          <p:cNvSpPr/>
          <p:nvPr/>
        </p:nvSpPr>
        <p:spPr>
          <a:xfrm>
            <a:off x="7703701" y="2601039"/>
            <a:ext cx="6444139" cy="223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Proyectos que requieren CI/CD automatizado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7493675" y="3182064"/>
            <a:ext cx="70009" cy="70009"/>
          </a:xfrm>
          <a:prstGeom prst="roundRect">
            <a:avLst>
              <a:gd name="adj" fmla="val 653059"/>
            </a:avLst>
          </a:prstGeom>
          <a:solidFill>
            <a:srgbClr val="1B54DA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6" name="Text 12"/>
          <p:cNvSpPr/>
          <p:nvPr/>
        </p:nvSpPr>
        <p:spPr>
          <a:xfrm>
            <a:off x="7703701" y="3105031"/>
            <a:ext cx="6444139" cy="223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Organizaciones que priorizan auditoría y control</a:t>
            </a:r>
            <a:endParaRPr lang="en-US" sz="1100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AFD984F-A18F-F2ED-4897-7232F0002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7781" y="7419862"/>
            <a:ext cx="2194559" cy="8097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3345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3653" y="2848094"/>
            <a:ext cx="9608701" cy="5836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Caso práctico: Colaboración sin conflictos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53653" y="5460444"/>
            <a:ext cx="13323094" cy="22860"/>
          </a:xfrm>
          <a:prstGeom prst="roundRect">
            <a:avLst>
              <a:gd name="adj" fmla="val 34315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5" name="Shape 2"/>
          <p:cNvSpPr/>
          <p:nvPr/>
        </p:nvSpPr>
        <p:spPr>
          <a:xfrm>
            <a:off x="3914537" y="4900196"/>
            <a:ext cx="22860" cy="560308"/>
          </a:xfrm>
          <a:prstGeom prst="roundRect">
            <a:avLst>
              <a:gd name="adj" fmla="val 34315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6" name="Shape 3"/>
          <p:cNvSpPr/>
          <p:nvPr/>
        </p:nvSpPr>
        <p:spPr>
          <a:xfrm>
            <a:off x="3715941" y="5250359"/>
            <a:ext cx="420172" cy="420172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7" name="Text 4"/>
          <p:cNvSpPr/>
          <p:nvPr/>
        </p:nvSpPr>
        <p:spPr>
          <a:xfrm>
            <a:off x="3785890" y="5285303"/>
            <a:ext cx="280154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2758797" y="3711892"/>
            <a:ext cx="233457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Desarrollador A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840343" y="4115753"/>
            <a:ext cx="6171486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Trabaja en nuevas visualizaciones en carpeta _report sin afectar el modelo de datos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7303651" y="5460385"/>
            <a:ext cx="22860" cy="560308"/>
          </a:xfrm>
          <a:prstGeom prst="roundRect">
            <a:avLst>
              <a:gd name="adj" fmla="val 34315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1" name="Shape 8"/>
          <p:cNvSpPr/>
          <p:nvPr/>
        </p:nvSpPr>
        <p:spPr>
          <a:xfrm>
            <a:off x="7105055" y="5250359"/>
            <a:ext cx="420172" cy="420172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2" name="Text 9"/>
          <p:cNvSpPr/>
          <p:nvPr/>
        </p:nvSpPr>
        <p:spPr>
          <a:xfrm>
            <a:off x="7175004" y="5285303"/>
            <a:ext cx="280154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147911" y="6207443"/>
            <a:ext cx="233457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Desarrollador B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4229457" y="6611303"/>
            <a:ext cx="6171486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Optimiza medidas DAX y relaciones en carpeta _semanticModel de forma independiente</a:t>
            </a:r>
            <a:endParaRPr lang="en-US" sz="1450" dirty="0"/>
          </a:p>
        </p:txBody>
      </p:sp>
      <p:sp>
        <p:nvSpPr>
          <p:cNvPr id="15" name="Shape 12"/>
          <p:cNvSpPr/>
          <p:nvPr/>
        </p:nvSpPr>
        <p:spPr>
          <a:xfrm>
            <a:off x="10692765" y="4900196"/>
            <a:ext cx="22860" cy="560308"/>
          </a:xfrm>
          <a:prstGeom prst="roundRect">
            <a:avLst>
              <a:gd name="adj" fmla="val 343150"/>
            </a:avLst>
          </a:prstGeom>
          <a:solidFill>
            <a:srgbClr val="B8C3DF"/>
          </a:solidFill>
          <a:ln/>
        </p:spPr>
        <p:txBody>
          <a:bodyPr/>
          <a:lstStyle/>
          <a:p>
            <a:endParaRPr lang="es-ES"/>
          </a:p>
        </p:txBody>
      </p:sp>
      <p:sp>
        <p:nvSpPr>
          <p:cNvPr id="16" name="Shape 13"/>
          <p:cNvSpPr/>
          <p:nvPr/>
        </p:nvSpPr>
        <p:spPr>
          <a:xfrm>
            <a:off x="10494169" y="5250359"/>
            <a:ext cx="420172" cy="420172"/>
          </a:xfrm>
          <a:prstGeom prst="roundRect">
            <a:avLst>
              <a:gd name="adj" fmla="val 18670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  <p:txBody>
          <a:bodyPr/>
          <a:lstStyle/>
          <a:p>
            <a:endParaRPr lang="es-ES"/>
          </a:p>
        </p:txBody>
      </p:sp>
      <p:sp>
        <p:nvSpPr>
          <p:cNvPr id="17" name="Text 14"/>
          <p:cNvSpPr/>
          <p:nvPr/>
        </p:nvSpPr>
        <p:spPr>
          <a:xfrm>
            <a:off x="10564118" y="5285303"/>
            <a:ext cx="280154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9537025" y="3711892"/>
            <a:ext cx="2334578" cy="291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Unificación Git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7618571" y="4115753"/>
            <a:ext cx="6171486" cy="597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Los cambios se integran automáticamente sin conflictos gracias a la separación modular</a:t>
            </a:r>
            <a:endParaRPr lang="en-US" sz="1450" dirty="0"/>
          </a:p>
        </p:txBody>
      </p:sp>
      <p:sp>
        <p:nvSpPr>
          <p:cNvPr id="20" name="Text 17"/>
          <p:cNvSpPr/>
          <p:nvPr/>
        </p:nvSpPr>
        <p:spPr>
          <a:xfrm>
            <a:off x="653653" y="7419023"/>
            <a:ext cx="13323094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Resultado: trabajo paralelo eficiente y sin interrupciones</a:t>
            </a:r>
            <a:endParaRPr lang="en-US" sz="1450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8A599CF8-24E6-7B5C-32BA-7E5A7549A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781" y="7419862"/>
            <a:ext cx="2194559" cy="80973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514</Words>
  <Application>Microsoft Office PowerPoint</Application>
  <PresentationFormat>Personalizado</PresentationFormat>
  <Paragraphs>103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Alexandria</vt:lpstr>
      <vt:lpstr>Nobile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vicente antonio juan magallanes</cp:lastModifiedBy>
  <cp:revision>3</cp:revision>
  <dcterms:created xsi:type="dcterms:W3CDTF">2025-08-30T07:26:46Z</dcterms:created>
  <dcterms:modified xsi:type="dcterms:W3CDTF">2025-08-30T07:34:56Z</dcterms:modified>
</cp:coreProperties>
</file>