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Bitter Medium" panose="020B0604020202020204" charset="0"/>
      <p:regular r:id="rId13"/>
    </p:embeddedFont>
    <p:embeddedFont>
      <p:font typeface="Open Sans" panose="020B0606030504020204" pitchFamily="34" charset="0"/>
      <p:regular r:id="rId1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668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E2D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2600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Comprendiendo Azure DevOps para Power BI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Una guía completa para integrar Azure DevOps en vuestros proyectos de Power BI y optimizar el desarrollo colaborativo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0510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Próximos Pasos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86750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Text 2"/>
          <p:cNvSpPr/>
          <p:nvPr/>
        </p:nvSpPr>
        <p:spPr>
          <a:xfrm>
            <a:off x="878860" y="391001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530906" y="3945374"/>
            <a:ext cx="290548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Evaluación del Equipo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530906" y="4435793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Identificad las necesidades específicas y definid la estrategia de adopción gradual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35893" y="386750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8" name="Text 6"/>
          <p:cNvSpPr/>
          <p:nvPr/>
        </p:nvSpPr>
        <p:spPr>
          <a:xfrm>
            <a:off x="5320963" y="391001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5973008" y="39453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Proyecto Piloto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973008" y="4435793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Implementad Azure DevOps en un proyecto Power BI no crítico para validar el flujo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77995" y="386750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2" name="Text 10"/>
          <p:cNvSpPr/>
          <p:nvPr/>
        </p:nvSpPr>
        <p:spPr>
          <a:xfrm>
            <a:off x="9763065" y="391001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3" name="Text 11"/>
          <p:cNvSpPr/>
          <p:nvPr/>
        </p:nvSpPr>
        <p:spPr>
          <a:xfrm>
            <a:off x="10415111" y="3945374"/>
            <a:ext cx="28660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Formación y Escalado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415111" y="4435793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Capacitad al equipo completo y extended a todos los proyectos Power BI corporativos</a:t>
            </a:r>
            <a:endParaRPr lang="en-US" sz="175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3CA1883-2784-3210-358B-CE2803C52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8147" y="7486546"/>
            <a:ext cx="2791215" cy="7430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5522833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¿Qué es Azure DevOps?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06047"/>
            <a:ext cx="6342102" cy="1649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Azure DevOps es una plataforma integral de Microsoft que proporciona herramientas para el ciclo completo de desarrollo de software. Combina planificación de proyectos, control de versiones, integración continua y despliegue automatizado en un ecosistema unificado.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21638" y="3541157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 equipos de Power BI, representa la evolución natural hacia prácticas de desarrollo profesionales y colaboración estructurada.</a:t>
            </a: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298" y="1752481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7453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Beneficios Clave para Power BI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832259"/>
            <a:ext cx="3664744" cy="2410897"/>
          </a:xfrm>
          <a:prstGeom prst="roundRect">
            <a:avLst>
              <a:gd name="adj" fmla="val 3952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5" name="Text 2"/>
          <p:cNvSpPr/>
          <p:nvPr/>
        </p:nvSpPr>
        <p:spPr>
          <a:xfrm>
            <a:off x="6514624" y="3066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Control de Versiones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557111"/>
            <a:ext cx="319587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Seguimiento completo de cambios en informes, datasets y flujos de datos con historial detallado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2832259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8" name="Text 5"/>
          <p:cNvSpPr/>
          <p:nvPr/>
        </p:nvSpPr>
        <p:spPr>
          <a:xfrm>
            <a:off x="10406182" y="3066693"/>
            <a:ext cx="30414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Colaboración Mejorada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182" y="3557111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Múltiples desarrolladores trabajando simultáneamente sin conflictos ni pérdida de trabajo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960415" y="6428974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 8"/>
          <p:cNvSpPr/>
          <p:nvPr/>
        </p:nvSpPr>
        <p:spPr>
          <a:xfrm>
            <a:off x="7194849" y="6663408"/>
            <a:ext cx="34141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Despliegue Automatizado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194849" y="7153827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Pipelines que automatizan la promoción entre entornos de desarrollo, pruebas y producción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46459"/>
            <a:ext cx="858631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Tipos de Licencias Azure DevOps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308866"/>
            <a:ext cx="4196358" cy="2774156"/>
          </a:xfrm>
          <a:prstGeom prst="roundRect">
            <a:avLst>
              <a:gd name="adj" fmla="val 3434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Shape 2"/>
          <p:cNvSpPr/>
          <p:nvPr/>
        </p:nvSpPr>
        <p:spPr>
          <a:xfrm>
            <a:off x="824270" y="3339346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5" name="Text 3"/>
          <p:cNvSpPr/>
          <p:nvPr/>
        </p:nvSpPr>
        <p:spPr>
          <a:xfrm>
            <a:off x="2721888" y="346305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051084" y="42466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Basic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51084" y="4737021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Gratuito para hasta 5 usuarios. Incluye repositorios, pipelines básicos y Boards limitados.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16962" y="3308866"/>
            <a:ext cx="4196358" cy="2774156"/>
          </a:xfrm>
          <a:prstGeom prst="roundRect">
            <a:avLst>
              <a:gd name="adj" fmla="val 3434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9" name="Shape 7"/>
          <p:cNvSpPr/>
          <p:nvPr/>
        </p:nvSpPr>
        <p:spPr>
          <a:xfrm>
            <a:off x="5247442" y="3339346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0" name="Text 8"/>
          <p:cNvSpPr/>
          <p:nvPr/>
        </p:nvSpPr>
        <p:spPr>
          <a:xfrm>
            <a:off x="7145060" y="346305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5474256" y="42466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Basic + Test Plans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5474256" y="4737021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6€/usuario/mes. Añade capacidades de testing avanzado y gestión de casos de prueba.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3308866"/>
            <a:ext cx="4196358" cy="2774156"/>
          </a:xfrm>
          <a:prstGeom prst="roundRect">
            <a:avLst>
              <a:gd name="adj" fmla="val 3434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4" name="Shape 12"/>
          <p:cNvSpPr/>
          <p:nvPr/>
        </p:nvSpPr>
        <p:spPr>
          <a:xfrm>
            <a:off x="9670613" y="3339346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5" name="Text 13"/>
          <p:cNvSpPr/>
          <p:nvPr/>
        </p:nvSpPr>
        <p:spPr>
          <a:xfrm>
            <a:off x="11568232" y="346305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4"/>
          <p:cNvSpPr/>
          <p:nvPr/>
        </p:nvSpPr>
        <p:spPr>
          <a:xfrm>
            <a:off x="9897427" y="4246602"/>
            <a:ext cx="32460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Visual Studio Subscriber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9897427" y="4737021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Incluido con suscripciones de Visual Studio. Acceso completo a todas las funcionalidades.</a:t>
            </a:r>
            <a:endParaRPr lang="en-US" sz="175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F65278D-3F10-D340-64E2-B30839E0A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9185" y="7437863"/>
            <a:ext cx="2791215" cy="7430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974574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Acceso y Creación de Organizaciones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9670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551748"/>
            <a:ext cx="3688675" cy="30480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5" name="Text 3"/>
          <p:cNvSpPr/>
          <p:nvPr/>
        </p:nvSpPr>
        <p:spPr>
          <a:xfrm>
            <a:off x="793790" y="2726055"/>
            <a:ext cx="34026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Registro en Azure DevOps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3307199"/>
            <a:ext cx="36886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Accede a dev.azure.com con vuestra cuenta de Microsoft corporativa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4709279" y="219670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02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4709279" y="2551748"/>
            <a:ext cx="3688794" cy="30480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9" name="Text 7"/>
          <p:cNvSpPr/>
          <p:nvPr/>
        </p:nvSpPr>
        <p:spPr>
          <a:xfrm>
            <a:off x="4709279" y="27260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Crear Organización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4709279" y="3307199"/>
            <a:ext cx="36887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Define el nombre único y selecciona la región de hospedaje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479274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147786"/>
            <a:ext cx="7604284" cy="30480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3" name="Text 11"/>
          <p:cNvSpPr/>
          <p:nvPr/>
        </p:nvSpPr>
        <p:spPr>
          <a:xfrm>
            <a:off x="793790" y="53220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Configurar Proyecto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93790" y="590323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Establece la visibilidad, plantilla y configuraciones iniciales</a:t>
            </a:r>
            <a:endParaRPr lang="en-US" sz="175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C2BF334-156A-6F59-FC71-9FD4C8DD3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9185" y="7486546"/>
            <a:ext cx="2791215" cy="7430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2671" y="1090493"/>
            <a:ext cx="7565350" cy="57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Azure Boards: Gestión de Proyectos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671" y="1944410"/>
            <a:ext cx="461605" cy="46160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32671" y="2636758"/>
            <a:ext cx="2308146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Tableros Kanban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132671" y="3035975"/>
            <a:ext cx="7851458" cy="590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Visualización del flujo de trabajo con columnas personalizables para cada fase del desarrollo de Power BI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671" y="3995976"/>
            <a:ext cx="461605" cy="46160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32671" y="4688324"/>
            <a:ext cx="2308146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Sprints y Backlogs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6132671" y="5087541"/>
            <a:ext cx="7851458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Planificación iterativa con estimaciones de esfuerzo y seguimiento de velocidad del equipo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671" y="5752147"/>
            <a:ext cx="461605" cy="46160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32671" y="6444496"/>
            <a:ext cx="2435304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Métricas y Dashboards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6132671" y="6843713"/>
            <a:ext cx="7851458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Análisis del rendimiento del equipo con gráficos de burndown y velocidad automatizados</a:t>
            </a:r>
            <a:endParaRPr lang="en-US" sz="145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3FF43F1-6C8C-4228-6605-C1CF270D5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9185" y="7486546"/>
            <a:ext cx="2791215" cy="74305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8226147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Repositorios: Control de Versiones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26644"/>
            <a:ext cx="4078129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Funcionalidades Principales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21638" y="2319338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Git integrado con interfaz web completa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21638" y="2721412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Branching strategies para desarrollo paralelo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21638" y="3123486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Pull requests con revisión de código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21638" y="3525560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Políticas de rama para proteger producción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721638" y="4040981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Los repositorios Azure DevOps permiten gestionar archivos PBIX, datasets, y configuraciones con trazabilidad completa de cambios.</a:t>
            </a:r>
            <a:endParaRPr lang="en-US" sz="16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99" y="1859697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92210"/>
            <a:ext cx="85421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Pipelines: Automatización CI/CD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54617"/>
            <a:ext cx="1134070" cy="136088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54674" y="2881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Integración Continua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154674" y="3371850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Validación automática de cambios, pruebas de calidad de datos y verificación de dependencias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015502"/>
            <a:ext cx="1134070" cy="13608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154674" y="4242316"/>
            <a:ext cx="29136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Testing Automatizado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2154674" y="4732734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Ejecución de pruebas de regresión y validación de métricas críticas en cada despliegue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376386"/>
            <a:ext cx="1134070" cy="13608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54674" y="5603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Despliegue Continuo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2154674" y="6093619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Promoción automática entre entornos con aprobaciones y rollback instantáneo si es necesario</a:t>
            </a:r>
            <a:endParaRPr lang="en-US" sz="175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840C596-8031-17FD-8EF2-B5C3F7212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9185" y="7454504"/>
            <a:ext cx="2791215" cy="7430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2330" y="610672"/>
            <a:ext cx="7592139" cy="1385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Agentes y Arquitectura de Despliegue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262330" y="2328624"/>
            <a:ext cx="7592139" cy="2534245"/>
          </a:xfrm>
          <a:prstGeom prst="roundRect">
            <a:avLst>
              <a:gd name="adj" fmla="val 3674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5" name="Shape 2"/>
          <p:cNvSpPr/>
          <p:nvPr/>
        </p:nvSpPr>
        <p:spPr>
          <a:xfrm>
            <a:off x="6491645" y="2557939"/>
            <a:ext cx="665083" cy="665083"/>
          </a:xfrm>
          <a:prstGeom prst="roundRect">
            <a:avLst>
              <a:gd name="adj" fmla="val 13747285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525" y="2703433"/>
            <a:ext cx="299204" cy="3740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91645" y="3444716"/>
            <a:ext cx="277118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Agentes Hospedados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6491645" y="3924181"/>
            <a:ext cx="7133511" cy="709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Microsoft proporciona agentes preconfigurados con herramientas estándar. Ideales para comenzar rápidamente.</a:t>
            </a:r>
            <a:endParaRPr lang="en-US" sz="1700" dirty="0"/>
          </a:p>
        </p:txBody>
      </p:sp>
      <p:sp>
        <p:nvSpPr>
          <p:cNvPr id="9" name="Shape 5"/>
          <p:cNvSpPr/>
          <p:nvPr/>
        </p:nvSpPr>
        <p:spPr>
          <a:xfrm>
            <a:off x="6262330" y="5084564"/>
            <a:ext cx="7592139" cy="2534245"/>
          </a:xfrm>
          <a:prstGeom prst="roundRect">
            <a:avLst>
              <a:gd name="adj" fmla="val 3674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0" name="Shape 6"/>
          <p:cNvSpPr/>
          <p:nvPr/>
        </p:nvSpPr>
        <p:spPr>
          <a:xfrm>
            <a:off x="6491645" y="5313878"/>
            <a:ext cx="665083" cy="665083"/>
          </a:xfrm>
          <a:prstGeom prst="roundRect">
            <a:avLst>
              <a:gd name="adj" fmla="val 13747285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525" y="5459373"/>
            <a:ext cx="299204" cy="37409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491645" y="6200656"/>
            <a:ext cx="277118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Agentes Propios</a:t>
            </a:r>
            <a:endParaRPr lang="en-US" sz="2150" dirty="0"/>
          </a:p>
        </p:txBody>
      </p:sp>
      <p:sp>
        <p:nvSpPr>
          <p:cNvPr id="13" name="Text 8"/>
          <p:cNvSpPr/>
          <p:nvPr/>
        </p:nvSpPr>
        <p:spPr>
          <a:xfrm>
            <a:off x="6491645" y="6680121"/>
            <a:ext cx="7133511" cy="709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Instalación en vuestra infraestructura para mayor control, software específico y conectividad interna.</a:t>
            </a:r>
            <a:endParaRPr lang="en-US" sz="17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31EDDCA-DEAB-3C5D-24B9-3826FAAEB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9185" y="7751802"/>
            <a:ext cx="2791215" cy="4777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500</Words>
  <Application>Microsoft Office PowerPoint</Application>
  <PresentationFormat>Personalizado</PresentationFormat>
  <Paragraphs>78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Open Sans</vt:lpstr>
      <vt:lpstr>Bitter Medium</vt:lpstr>
      <vt:lpstr>Arial</vt:lpstr>
      <vt:lpstr>Bitter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vicente antonio juan magallanes</cp:lastModifiedBy>
  <cp:revision>2</cp:revision>
  <dcterms:created xsi:type="dcterms:W3CDTF">2025-08-30T07:58:15Z</dcterms:created>
  <dcterms:modified xsi:type="dcterms:W3CDTF">2025-08-30T08:01:35Z</dcterms:modified>
</cp:coreProperties>
</file>